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92" r:id="rId14"/>
    <p:sldId id="293" r:id="rId15"/>
    <p:sldId id="294" r:id="rId16"/>
    <p:sldId id="286" r:id="rId17"/>
    <p:sldId id="287" r:id="rId18"/>
    <p:sldId id="288" r:id="rId19"/>
    <p:sldId id="289" r:id="rId20"/>
    <p:sldId id="290" r:id="rId21"/>
    <p:sldId id="291" r:id="rId22"/>
    <p:sldId id="295" r:id="rId23"/>
    <p:sldId id="296" r:id="rId24"/>
    <p:sldId id="297" r:id="rId25"/>
    <p:sldId id="298" r:id="rId26"/>
    <p:sldId id="278" r:id="rId27"/>
    <p:sldId id="279" r:id="rId28"/>
    <p:sldId id="257" r:id="rId29"/>
    <p:sldId id="282" r:id="rId30"/>
    <p:sldId id="283" r:id="rId31"/>
    <p:sldId id="284" r:id="rId32"/>
    <p:sldId id="258" r:id="rId33"/>
    <p:sldId id="285" r:id="rId34"/>
    <p:sldId id="259" r:id="rId35"/>
    <p:sldId id="281" r:id="rId36"/>
    <p:sldId id="260" r:id="rId37"/>
    <p:sldId id="263" r:id="rId38"/>
    <p:sldId id="264" r:id="rId39"/>
    <p:sldId id="261" r:id="rId40"/>
    <p:sldId id="262" r:id="rId41"/>
    <p:sldId id="265" r:id="rId42"/>
    <p:sldId id="280" r:id="rId43"/>
    <p:sldId id="266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1" autoAdjust="0"/>
    <p:restoredTop sz="94660" autoAdjust="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52DB6-E1A7-4FF5-88C8-0EEA3413BA4A}" type="datetimeFigureOut">
              <a:rPr lang="ru-RU" smtClean="0"/>
              <a:pPr/>
              <a:t>17.10.2018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2D1E-C8EE-483C-961F-24840B3430B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3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1893 году Чайковскому присвоили степень доктора музыки Кембриджского университета. Одновременно это звание было присвоено Григу, Сен-Сансу, </a:t>
            </a:r>
            <a:r>
              <a:rPr lang="ru-RU" dirty="0" err="1" smtClean="0"/>
              <a:t>Бруху</a:t>
            </a:r>
            <a:r>
              <a:rPr lang="ru-RU" dirty="0" smtClean="0"/>
              <a:t> и </a:t>
            </a:r>
            <a:r>
              <a:rPr lang="ru-RU" dirty="0" err="1" smtClean="0"/>
              <a:t>Бойто</a:t>
            </a:r>
            <a:r>
              <a:rPr lang="ru-RU" dirty="0" smtClean="0"/>
              <a:t>. Композиторам предстояло не только пройти торжественную церемонию, но и исполнить свои сочинения. Пётр Ильич дирижировал своей Четвертой симфонией. </a:t>
            </a:r>
            <a:r>
              <a:rPr lang="ru-RU" i="1" dirty="0" smtClean="0"/>
              <a:t>«Концерт прошел блестяще, я имел настоящий триумф…»</a:t>
            </a:r>
            <a:r>
              <a:rPr lang="ru-RU" dirty="0" smtClean="0"/>
              <a:t> - сообщил он в Россию.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B2D1E-C8EE-483C-961F-24840B3430B2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2A40-FAF7-4994-8ED5-FFD730B0CECD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ABB-0570-4954-B8F0-44590BEB98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37140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A5C8E-905D-4F40-8288-E759871EEDE6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D79F-FDB2-4722-B3A3-B1EE54776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52373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16E4-4EE0-4ACD-B3E3-A0EE90F4B973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6A8B7-BB64-4D80-A286-4BEB56644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713453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AC63B-082D-4392-9144-BB397F7E1FE8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01AC-7FE0-4A63-99DB-B31E8F878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07358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AFADC-5738-4007-80C0-3E75117B50ED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0DC7-0D24-42C7-AEA4-6B8A0D17F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882928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35053-4FEE-4EF5-AC80-E7E6B3DE30E7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1736-2C8D-42AE-8F66-CDD8A5C8D7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44562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0F62-FAEF-4B35-81DF-FC992B7C3B4D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94A9C-A338-4302-8587-3A03FD8A57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457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E158-189A-4717-81F1-90E750C68402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92089-D64A-4549-8D7B-14BFC87983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903814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8F1D-4C62-41B2-8473-ABD0676D9626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9E122-F138-415C-9AA4-D918FB509C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621822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CECD-78C2-47F7-BC45-58BDE4390E86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2CD3-D8EF-4E92-8A8E-622EF3330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663619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24311-FC26-45EE-886E-DACC61302AF2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6C4E-34F1-442A-ABCD-6D7867F41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70408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714C8-227D-45C9-B932-7202156D3FA5}" type="datetimeFigureOut">
              <a:rPr lang="ru-RU"/>
              <a:pPr>
                <a:defRPr/>
              </a:pPr>
              <a:t>17.10.2018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CC3854-C5AE-487E-8E01-91B08C61F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44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5" r:id="rId9"/>
    <p:sldLayoutId id="2147483741" r:id="rId10"/>
    <p:sldLayoutId id="2147483742" r:id="rId11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mp\pril\&#1042;&#1072;&#1085;%20&#1050;&#1083;&#1080;&#1073;&#1077;&#1088;&#1085;%20.1-&#1081;%20&#1082;&#1086;&#1085;&#1094;&#1077;&#1088;&#1090;%20&#1063;&#1072;&#1081;&#1082;&#1086;&#1074;&#1089;&#1082;&#1086;&#1075;&#1086;.AVI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852936"/>
            <a:ext cx="5637213" cy="882650"/>
          </a:xfrm>
        </p:spPr>
        <p:txBody>
          <a:bodyPr/>
          <a:lstStyle/>
          <a:p>
            <a:pPr algn="ctr"/>
            <a:r>
              <a:rPr lang="ru-RU" sz="3200" dirty="0" smtClean="0"/>
              <a:t>(1840-1893)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35153"/>
            <a:ext cx="5554619" cy="2160240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  Пётр Ильич Чайковский</a:t>
            </a:r>
            <a:endParaRPr lang="ru-RU" dirty="0"/>
          </a:p>
        </p:txBody>
      </p:sp>
      <p:pic>
        <p:nvPicPr>
          <p:cNvPr id="5124" name="Picture 2" descr="F:\Чайковский\002-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3563938" cy="429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221088"/>
            <a:ext cx="42931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Выполнила 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тель</a:t>
            </a:r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МБУ ДО </a:t>
            </a:r>
            <a:r>
              <a:rPr lang="ru-RU" sz="2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 ДШИ п. Тульский»</a:t>
            </a:r>
            <a:endParaRPr lang="ru-RU" sz="2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731520"/>
            <a:ext cx="7572428" cy="548356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4 цикл «Музыка моей Родины».</a:t>
            </a:r>
            <a:r>
              <a:rPr lang="ru-RU" dirty="0" smtClean="0"/>
              <a:t> </a:t>
            </a:r>
          </a:p>
          <a:p>
            <a:pPr algn="just">
              <a:buNone/>
            </a:pPr>
            <a:r>
              <a:rPr lang="ru-RU" dirty="0" smtClean="0"/>
              <a:t>  Обогащение познавательного опыта и интеграция полученных впечатлений осуществляется через игровую деятельность, связанную с бытовыми особенностями русского народа.</a:t>
            </a:r>
          </a:p>
          <a:p>
            <a:pPr>
              <a:buNone/>
            </a:pPr>
            <a:r>
              <a:rPr lang="ru-RU" b="1" dirty="0" smtClean="0"/>
              <a:t> Музыкальные произведения</a:t>
            </a:r>
            <a:r>
              <a:rPr lang="ru-RU" dirty="0" smtClean="0"/>
              <a:t>  </a:t>
            </a:r>
            <a:r>
              <a:rPr lang="ru-RU" b="1" dirty="0" smtClean="0"/>
              <a:t>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«Хорал»,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«Шарманщик поет»,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«Масленица»,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«Мужик на гармонике играет».</a:t>
            </a:r>
          </a:p>
          <a:p>
            <a:pPr algn="just">
              <a:buNone/>
            </a:pPr>
            <a:r>
              <a:rPr lang="ru-RU" dirty="0" smtClean="0"/>
              <a:t>   Поисковые методы способствуют развитию у детей творческого воображения - придумывание сказок и историй по мотивам музыкальных произведений.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511925" cy="1285876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III </a:t>
            </a:r>
            <a:r>
              <a:rPr lang="ru-RU" sz="3600" dirty="0" smtClean="0"/>
              <a:t>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071546"/>
            <a:ext cx="7929618" cy="500066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Активизируем стремления детей рассуждать о музыкальном произведении, создаем условия для выражения ребенком результатов музыкального восприятия в деятельности – игровой, художественной, двигательной.</a:t>
            </a:r>
          </a:p>
          <a:p>
            <a:pPr algn="ctr">
              <a:buNone/>
            </a:pPr>
            <a:r>
              <a:rPr lang="ru-RU" dirty="0" smtClean="0"/>
              <a:t> 5 ц</a:t>
            </a:r>
            <a:r>
              <a:rPr lang="ru-RU" b="1" dirty="0" smtClean="0"/>
              <a:t>икл «Музыка народов мира».</a:t>
            </a:r>
          </a:p>
          <a:p>
            <a:pPr>
              <a:buNone/>
            </a:pPr>
            <a:r>
              <a:rPr lang="ru-RU" b="1" dirty="0" smtClean="0"/>
              <a:t>Музыкальные произведения</a:t>
            </a:r>
            <a:r>
              <a:rPr lang="ru-RU" dirty="0" smtClean="0"/>
              <a:t>  </a:t>
            </a:r>
            <a:r>
              <a:rPr lang="ru-RU" b="1" dirty="0" smtClean="0"/>
              <a:t>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«Полька»,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«Итальянская музыка»,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«Старинная французская песенка»,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«Немецкая песенка»,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«Неаполитанская песенка».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85852" y="1500174"/>
            <a:ext cx="6929486" cy="385765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Используется прием сравнения музыкальных произведений и инструментов, средств музыкальной выразительности в музыке Чайковского (элементы итальянской, немецкой, французской музыки).</a:t>
            </a:r>
          </a:p>
          <a:p>
            <a:pPr algn="just">
              <a:buNone/>
            </a:pPr>
            <a:r>
              <a:rPr lang="ru-RU" dirty="0" smtClean="0"/>
              <a:t>  На этом этапе объединяются несколько видов деятельности: дети слушают музыку и рассматривают произведения живописи, рисуют.</a:t>
            </a:r>
          </a:p>
          <a:p>
            <a:pPr algn="just">
              <a:buNone/>
            </a:pPr>
            <a:r>
              <a:rPr lang="ru-RU" dirty="0" smtClean="0"/>
              <a:t>  </a:t>
            </a:r>
          </a:p>
          <a:p>
            <a:pPr algn="just">
              <a:buNone/>
            </a:pPr>
            <a:endParaRPr lang="ru-RU" b="1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1013_102739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28663" y="731838"/>
            <a:ext cx="7566616" cy="5268930"/>
          </a:xfrm>
        </p:spPr>
      </p:pic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3" descr="IMG_20161026_10490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731838"/>
            <a:ext cx="7572428" cy="541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IMG_20161026_104352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785786" y="731838"/>
            <a:ext cx="7715304" cy="5554682"/>
          </a:xfrm>
        </p:spPr>
      </p:pic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6511925" cy="114300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K:\101416688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929618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dd642cdb78ad6f39d90348b5d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7572428" cy="54792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PRI777850-600x6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731838"/>
            <a:ext cx="7858180" cy="59118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K:\Pictorial_art_Autumn_4453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31838"/>
            <a:ext cx="7929617" cy="5697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071546"/>
            <a:ext cx="7072362" cy="428628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Направление проектной деятельности</a:t>
            </a:r>
            <a:r>
              <a:rPr lang="ru-RU" dirty="0" smtClean="0"/>
              <a:t>:              художественно – эстетическое.</a:t>
            </a:r>
          </a:p>
          <a:p>
            <a:pPr algn="just">
              <a:buNone/>
            </a:pPr>
            <a:r>
              <a:rPr lang="ru-RU" b="1" dirty="0" smtClean="0"/>
              <a:t>Образовательная область: </a:t>
            </a:r>
            <a:r>
              <a:rPr lang="ru-RU" dirty="0" smtClean="0"/>
              <a:t> «Музыка».</a:t>
            </a:r>
          </a:p>
          <a:p>
            <a:pPr algn="just">
              <a:buNone/>
            </a:pPr>
            <a:r>
              <a:rPr lang="ru-RU" b="1" dirty="0" smtClean="0"/>
              <a:t>Руководитель проекта:  </a:t>
            </a:r>
            <a:r>
              <a:rPr lang="ru-RU" dirty="0" err="1" smtClean="0"/>
              <a:t>Добриченко</a:t>
            </a:r>
            <a:r>
              <a:rPr lang="ru-RU" dirty="0" smtClean="0"/>
              <a:t> М. В.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Участники проекта</a:t>
            </a:r>
            <a:r>
              <a:rPr lang="ru-RU" dirty="0" smtClean="0"/>
              <a:t>: дети старшей группы, родители воспитанников, педагоги группы.</a:t>
            </a:r>
          </a:p>
          <a:p>
            <a:pPr algn="just">
              <a:buNone/>
            </a:pPr>
            <a:r>
              <a:rPr lang="ru-RU" b="1" dirty="0" smtClean="0"/>
              <a:t>Место реализации</a:t>
            </a:r>
            <a:r>
              <a:rPr lang="ru-RU" dirty="0" smtClean="0"/>
              <a:t>: музыкальные занятия, интегрированные музыкальные занятия, музыкально – дидактические игры в свободное время.</a:t>
            </a:r>
            <a:endParaRPr lang="ru-RU" dirty="0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K:\s8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429552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wpid-kartina-maslom-na-holste-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31838"/>
            <a:ext cx="7858180" cy="5626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p_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31838"/>
            <a:ext cx="7786742" cy="5340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photo2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64386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K:\Л 0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1537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К\Рабочий стол\20160731_2007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31838"/>
            <a:ext cx="7500990" cy="55546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15214" cy="534068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6 цикл «Зимние сны».</a:t>
            </a:r>
          </a:p>
          <a:p>
            <a:pPr>
              <a:buNone/>
            </a:pPr>
            <a:r>
              <a:rPr lang="ru-RU" b="1" dirty="0" smtClean="0"/>
              <a:t>Музыкальные произведения</a:t>
            </a:r>
            <a:r>
              <a:rPr lang="ru-RU" dirty="0" smtClean="0"/>
              <a:t> </a:t>
            </a:r>
            <a:r>
              <a:rPr lang="ru-RU" b="1" dirty="0" smtClean="0"/>
              <a:t>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«Сладкая греза»,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«Песенка  жаворонка»,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«В церкви».</a:t>
            </a:r>
          </a:p>
          <a:p>
            <a:pPr algn="just">
              <a:buNone/>
            </a:pPr>
            <a:r>
              <a:rPr lang="ru-RU" dirty="0" smtClean="0"/>
              <a:t>  Предоставить детям возможность для проявления творчества и самостоятельности: услышать содержание музыкальных образов, рассказать о своих впечатлениях.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511925" cy="1643042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Биография композитора</a:t>
            </a:r>
            <a:endParaRPr lang="ru-RU" sz="3600" dirty="0"/>
          </a:p>
        </p:txBody>
      </p:sp>
      <p:pic>
        <p:nvPicPr>
          <p:cNvPr id="4" name="Picture 15" descr="Ле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600410">
            <a:off x="1312075" y="1849891"/>
            <a:ext cx="1800225" cy="2439987"/>
          </a:xfrm>
          <a:prstGeom prst="rect">
            <a:avLst/>
          </a:prstGeom>
          <a:noFill/>
          <a:ln w="57150" cmpd="thinThick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Первое из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4548">
            <a:off x="3305006" y="2703419"/>
            <a:ext cx="1371600" cy="1981200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6" name="Picture 20" descr="Первое из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44249">
            <a:off x="7060090" y="1126786"/>
            <a:ext cx="1792287" cy="2398071"/>
          </a:xfrm>
          <a:prstGeom prst="rect">
            <a:avLst/>
          </a:prstGeom>
          <a:noFill/>
          <a:ln w="57150" cmpd="thinThick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Л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8960">
            <a:off x="3998067" y="1788535"/>
            <a:ext cx="3154363" cy="1760537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8" name="Picture 24" descr="SAVE027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31734">
            <a:off x="198246" y="346018"/>
            <a:ext cx="1655763" cy="2322373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9" name="Picture 26" descr="SAVE027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039120">
            <a:off x="533400" y="3962400"/>
            <a:ext cx="1665288" cy="2438400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0" name="Picture 27" descr="SAVE02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584546">
            <a:off x="7162800" y="3276600"/>
            <a:ext cx="1641475" cy="2298700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1" name="Picture 28" descr="Детский альбом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887841">
            <a:off x="5381956" y="3899836"/>
            <a:ext cx="1720850" cy="2090738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12" name="Picture 29" descr="воевода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00947">
            <a:off x="2590800" y="4267200"/>
            <a:ext cx="2667000" cy="2065338"/>
          </a:xfrm>
          <a:prstGeom prst="rect">
            <a:avLst/>
          </a:prstGeom>
          <a:noFill/>
          <a:ln w="57150" cmpd="thinThick">
            <a:solidFill>
              <a:srgbClr val="FFFF99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Семья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6600" y="1341438"/>
            <a:ext cx="5111750" cy="5183187"/>
          </a:xfrm>
        </p:spPr>
        <p:txBody>
          <a:bodyPr rtlCol="0">
            <a:normAutofit fontScale="92500"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Петр Чайковский родился 7 мая (25 апреля по старому стилю) 1840 года, в Камско-Воткинском заводе Вятской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губернии в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семье горного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инженера.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семье родителей музыку любили, мать хорошо пела, играла на фортепиано, в доме проводились музыкальные вечера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Способности к музыке у Пети Чайковского проявились рано: в пять лет он начал играть на фортепиано, а через три года читал ноты и записывал свои музыкальные впечатления.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84313"/>
            <a:ext cx="2782887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344488" y="5300663"/>
            <a:ext cx="2782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dirty="0"/>
              <a:t>Семья Чайковских в 1848 году (крайний слева — Пётр Ильич)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642938"/>
            <a:ext cx="65119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Georgia" pitchFamily="18" charset="0"/>
              </a:rPr>
              <a:t>      Илья </a:t>
            </a:r>
            <a:r>
              <a:rPr lang="ru-RU" sz="2400" b="1" dirty="0">
                <a:solidFill>
                  <a:schemeClr val="accent1"/>
                </a:solidFill>
                <a:latin typeface="Georgia" pitchFamily="18" charset="0"/>
              </a:rPr>
              <a:t>Петрович, </a:t>
            </a:r>
            <a:r>
              <a:rPr lang="ru-RU" sz="2400" b="1" dirty="0" smtClean="0">
                <a:solidFill>
                  <a:schemeClr val="accent1"/>
                </a:solidFill>
                <a:latin typeface="Georgia" pitchFamily="18" charset="0"/>
              </a:rPr>
              <a:t>отец – </a:t>
            </a:r>
            <a:br>
              <a:rPr lang="ru-RU" sz="2400" b="1" dirty="0" smtClean="0">
                <a:solidFill>
                  <a:schemeClr val="accent1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горный инженер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12" descr="отец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1571612"/>
            <a:ext cx="4286280" cy="4714908"/>
          </a:xfrm>
          <a:ln w="76200" cmpd="tri">
            <a:solidFill>
              <a:srgbClr val="FFFF99"/>
            </a:solidFill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0034" y="285728"/>
            <a:ext cx="7929618" cy="38576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Цель проекта:</a:t>
            </a:r>
            <a:r>
              <a:rPr lang="ru-RU" dirty="0" smtClean="0"/>
              <a:t>  развитие художественного восприятия музыки П.И. Чайковского у детей старшего дошкольного возраста.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Продолжить знакомство с произведениями П.И. Чайковского.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Формирование интереса к слушанию музыки.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Обогатить музыкальный опыт детей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Вызывать у детей эмоциональный отклик на музыку.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Обогатить  словарь детей за счет слов, обозначающих оттенки эмоциональных состояний.</a:t>
            </a:r>
          </a:p>
          <a:p>
            <a:pPr marL="503237" lvl="0" indent="-457200">
              <a:buFont typeface="+mj-lt"/>
              <a:buAutoNum type="arabicPeriod"/>
            </a:pPr>
            <a:r>
              <a:rPr lang="ru-RU" dirty="0" smtClean="0"/>
              <a:t>Активизировать умение передачи эмоционального состояния музыкального образа через танцевальную импровизацию и рисунок.</a:t>
            </a:r>
          </a:p>
          <a:p>
            <a:pPr>
              <a:buNone/>
            </a:pPr>
            <a:r>
              <a:rPr lang="ru-RU" b="1" dirty="0" smtClean="0"/>
              <a:t>Продолжительность проекта:</a:t>
            </a:r>
            <a:r>
              <a:rPr lang="ru-RU" dirty="0" smtClean="0"/>
              <a:t> среднесрочный.</a:t>
            </a:r>
          </a:p>
          <a:p>
            <a:pPr>
              <a:buNone/>
            </a:pPr>
            <a:r>
              <a:rPr lang="ru-RU" b="1" dirty="0" smtClean="0"/>
              <a:t>Срок реализации</a:t>
            </a:r>
            <a:r>
              <a:rPr lang="ru-RU" dirty="0" smtClean="0"/>
              <a:t>: с 10. 09. 2016 г. по 15. 05. 2017 г.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Мама  - Александра Андреевна    </a:t>
            </a:r>
            <a:r>
              <a:rPr lang="ru-RU" sz="3600" dirty="0" err="1" smtClean="0"/>
              <a:t>Ассиер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Содержимое 3" descr="мать.BMP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214546" y="1928802"/>
            <a:ext cx="4153280" cy="473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571500"/>
            <a:ext cx="6511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Фанни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2400" b="1" dirty="0" err="1" smtClean="0">
                <a:solidFill>
                  <a:schemeClr val="tx1"/>
                </a:solidFill>
                <a:latin typeface="Georgia" pitchFamily="18" charset="0"/>
              </a:rPr>
              <a:t>Дюрбах</a:t>
            </a:r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 - гувернантка</a:t>
            </a:r>
            <a:endParaRPr lang="ru-RU" sz="2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5" name="Picture 12" descr="Дюрбах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428736"/>
            <a:ext cx="2786082" cy="491281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512511" cy="1150064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/>
              <a:t>Императорское училище правоведения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1557338"/>
            <a:ext cx="5689600" cy="5013325"/>
          </a:xfrm>
        </p:spPr>
        <p:txBody>
          <a:bodyPr rtlCol="0">
            <a:normAutofit lnSpcReduction="100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1852 году, поступив в училище, он начал серьёзно заниматься музыкой, которую преподавали факультативно. Чайковский был известен как неплохой пианист и хорошо импровизировал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16 лет начал уделять большее внимание музыке, занимаясь у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известных педагогов.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Окончив училище в 1859 году, Чайковский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начал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работать в Министерстве юстиции. В свободное от службы время посещал оперный театр, где на него сильное впечатление оказывали постановки опер Моцарта и Глинки.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05038"/>
            <a:ext cx="2587625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Петербург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928662" y="1571612"/>
            <a:ext cx="7786742" cy="4643470"/>
          </a:xfrm>
        </p:spPr>
        <p:txBody>
          <a:bodyPr/>
          <a:lstStyle/>
          <a:p>
            <a:pPr>
              <a:buNone/>
            </a:pP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Picture 34" descr="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43063"/>
            <a:ext cx="2578100" cy="3357562"/>
          </a:xfrm>
          <a:prstGeom prst="rect">
            <a:avLst/>
          </a:prstGeom>
          <a:noFill/>
          <a:ln w="76200" cmpd="tri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6" descr="Училище правовед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5163" y="1571625"/>
            <a:ext cx="4176712" cy="3429000"/>
          </a:xfrm>
          <a:prstGeom prst="rect">
            <a:avLst/>
          </a:prstGeom>
          <a:noFill/>
          <a:ln w="76200" cmpd="tri">
            <a:solidFill>
              <a:srgbClr val="FFFF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9"/>
          <p:cNvSpPr txBox="1">
            <a:spLocks noChangeArrowheads="1"/>
          </p:cNvSpPr>
          <p:nvPr/>
        </p:nvSpPr>
        <p:spPr bwMode="auto">
          <a:xfrm>
            <a:off x="4429125" y="557212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Училище правоведения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1071563" y="5572125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1859 год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sz="quarter" idx="13"/>
          </p:nvPr>
        </p:nvSpPr>
        <p:spPr>
          <a:xfrm>
            <a:off x="468313" y="333375"/>
            <a:ext cx="4464050" cy="6323013"/>
          </a:xfrm>
        </p:spPr>
        <p:txBody>
          <a:bodyPr/>
          <a:lstStyle/>
          <a:p>
            <a:r>
              <a:rPr lang="ru-RU" smtClean="0"/>
              <a:t>В 1861 году поступил в Музыкальные классы Русского музыкального общества. По настоянию учителя бросил службу и целиком занялся музыкой.</a:t>
            </a:r>
          </a:p>
          <a:p>
            <a:r>
              <a:rPr lang="ru-RU" smtClean="0"/>
              <a:t> В 1865 году окончил курс консерватории с большой серебряной медалью, написав кантату на оду Шиллера «К радости»; другие его консерваторские работы — увертюра к пьесе Островского «Гроза» и танцы сенных девушек, включённые впоследствии в оперу «Воевода».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3838575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4932363" y="5732463"/>
            <a:ext cx="3838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/>
              <a:t>Памятник Петру Чайковскому перед Московской Государственной Консерваторией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Ч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38188" y="914400"/>
            <a:ext cx="2941637" cy="5029200"/>
          </a:xfrm>
          <a:ln w="76200" cmpd="tri">
            <a:solidFill>
              <a:schemeClr val="tx2"/>
            </a:solidFill>
          </a:ln>
        </p:spPr>
      </p:pic>
      <p:pic>
        <p:nvPicPr>
          <p:cNvPr id="8" name="Picture 8" descr="кембридж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4335463" y="2132013"/>
            <a:ext cx="4506912" cy="2835275"/>
          </a:xfrm>
          <a:ln w="76200" cmpd="tri">
            <a:solidFill>
              <a:schemeClr val="tx2"/>
            </a:solidFill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419600" y="5486400"/>
            <a:ext cx="426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latin typeface="Tahoma" pitchFamily="34" charset="0"/>
              </a:rPr>
              <a:t>Кембридж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38200" y="62484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ahoma" pitchFamily="34" charset="0"/>
              </a:rPr>
              <a:t>1893 год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6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04664"/>
            <a:ext cx="4248472" cy="936104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Творчество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4679950" cy="5516562"/>
          </a:xfrm>
        </p:spPr>
        <p:txBody>
          <a:bodyPr rtlCol="0">
            <a:normAutofit fontScale="92500"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1870-е годы в творчестве Чайковского ― период творческих исканий; его привлекают историческое прошлое России, русский народный быт, тема человеческой судьбы. В это время он пишет такие сочинения, как оперы «Опричник» и «Кузнец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Вакула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», музыка к драме Островского «Снегурочка», балет «Лебединое озеро», Вторая и Третья симфонии, фантазия «Франческа да Римини», Первый фортепианный концерт, Вариации на тему рококо для виолончели с оркестром, три струнных квартета и другие.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628775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136904" cy="1078056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Основные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56100" y="1557338"/>
            <a:ext cx="3663950" cy="4265612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Воевода (1868)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Ундина (1869)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Опричник (1872)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Евгений Онегин (1878)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Орлеанская дева (1879)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Мазепа (1883)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Черевички (1885)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Чародейка (1887)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Пиковая дама (1890)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Иоланта (1891)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16075"/>
            <a:ext cx="3273425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850" y="1417638"/>
            <a:ext cx="3778250" cy="5251450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Балеты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Лебединое озеро (1877)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Спящая красавица (1889)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Щелкунчик (1892)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Симфонии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1 «Зимние грезы»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13 (1866)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op.17 (1872)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29 (1875)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36 (1878)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Манфред» — симфония (1885)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5 (1888)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Симфония № 6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74 (1893)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51388" y="1268413"/>
            <a:ext cx="4068762" cy="5473700"/>
          </a:xfrm>
        </p:spPr>
        <p:txBody>
          <a:bodyPr rtlCol="0">
            <a:normAutofit fontScale="92500"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43 (1879)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53 (1883)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55 (1884)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Сюита № 4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Моцартиана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61 (1887)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Щелкунчик, сюита для балета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op. 71a (1892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Отдельные оркестровые 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Концерты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Фортепианные 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произведения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Камерная музыка</a:t>
            </a:r>
            <a:endParaRPr lang="ru-RU" sz="26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0"/>
            <a:ext cx="84074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ъект 2"/>
          <p:cNvSpPr>
            <a:spLocks noGrp="1"/>
          </p:cNvSpPr>
          <p:nvPr>
            <p:ph sz="quarter" idx="13"/>
          </p:nvPr>
        </p:nvSpPr>
        <p:spPr>
          <a:xfrm>
            <a:off x="3851275" y="731838"/>
            <a:ext cx="4681538" cy="5792787"/>
          </a:xfrm>
        </p:spPr>
        <p:txBody>
          <a:bodyPr/>
          <a:lstStyle/>
          <a:p>
            <a:r>
              <a:rPr lang="ru-RU" dirty="0" smtClean="0"/>
              <a:t>Музыка Чайковского получает известность в России и за границей.</a:t>
            </a:r>
          </a:p>
          <a:p>
            <a:r>
              <a:rPr lang="ru-RU" dirty="0" smtClean="0"/>
              <a:t>С конца 1880-х годов выступал как дирижёр в России и за рубежом.</a:t>
            </a:r>
          </a:p>
          <a:p>
            <a:r>
              <a:rPr lang="ru-RU" dirty="0" smtClean="0"/>
              <a:t>В последний раз в жизни Чайковский встал за дирижёрский пульт в Петербурге за девять дней до своей кончины ― 16 октября (28 октября по новому стилю) 1893 года. Во втором отделении этого концерта впервые прозвучала его Шестая, «Патетическая» симфония.</a:t>
            </a:r>
          </a:p>
        </p:txBody>
      </p:sp>
      <p:pic>
        <p:nvPicPr>
          <p:cNvPr id="12291" name="Picture 2" descr="F:\Чайковский\225963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339725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00900" cy="347472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Предполагаемые результаты:</a:t>
            </a:r>
            <a:endParaRPr lang="ru-RU" dirty="0" smtClean="0"/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Дети: 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 Интерес к музыке П.И Чайковского. Развитие музыкально – художественного  восприятия. Обогащение музыкальной эрудиции. Развитие творческого воображения, умения продуктивно выражать результаты индивидуального восприятия музыки.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Родители: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 Повышение интереса к музыке П.И. Чайковского. Обогащение домашней фонотеки. Семейные походы на концерты и спектакли.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Конец жизни</a:t>
            </a:r>
            <a:endParaRPr lang="ru-RU" dirty="0"/>
          </a:p>
        </p:txBody>
      </p:sp>
      <p:sp>
        <p:nvSpPr>
          <p:cNvPr id="13315" name="Объект 2"/>
          <p:cNvSpPr>
            <a:spLocks noGrp="1"/>
          </p:cNvSpPr>
          <p:nvPr>
            <p:ph sz="quarter" idx="13"/>
          </p:nvPr>
        </p:nvSpPr>
        <p:spPr>
          <a:xfrm>
            <a:off x="4140200" y="1844675"/>
            <a:ext cx="3808413" cy="4321175"/>
          </a:xfrm>
        </p:spPr>
        <p:txBody>
          <a:bodyPr/>
          <a:lstStyle/>
          <a:p>
            <a:r>
              <a:rPr lang="ru-RU" sz="2400" smtClean="0"/>
              <a:t>Скончался в 3 часа пополуночи 25 октября (6 ноября по новому стилю) 1893 года от холеры «неожиданно и безвременно»</a:t>
            </a:r>
          </a:p>
          <a:p>
            <a:r>
              <a:rPr lang="ru-RU" sz="2400" smtClean="0"/>
              <a:t>Похоронен в Александро-Невской лавре в Некрополе мастеров искусств.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844675"/>
            <a:ext cx="339248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76864" cy="4968552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/>
              <a:t>Петр Ильич Чайковский оставил обширное наследие практически во всех музыкальных жанрах (в том числе 10 опер, 3 балета, 6 симфоний, 104 романса). И по сей день он остается самым исполняемым и известным в мире русским композитором, выразившим с необычайной силой, простотой и искренностью эмоционально-напряженную лирическую стихию русской природы и русской души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ан Клиберн .1-й концерт Чайковского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357438"/>
            <a:ext cx="5410200" cy="4057650"/>
          </a:xfrm>
          <a:prstGeom prst="rect">
            <a:avLst/>
          </a:prstGeom>
          <a:solidFill>
            <a:schemeClr val="tx2"/>
          </a:solidFill>
          <a:ln w="76200" cmpd="tri">
            <a:solidFill>
              <a:srgbClr val="FFFF99"/>
            </a:solidFill>
          </a:ln>
          <a:extLst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57224" y="357166"/>
            <a:ext cx="59293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1018"/>
                </a:solidFill>
              </a:rPr>
              <a:t>«Я хотел бы, чтобы музыка моя распространялась, чтобы с каждым днём увеличивалось число людей, любящих её, находящих в ней утешение и подпору». </a:t>
            </a:r>
            <a:endParaRPr lang="ru-RU" sz="2400" b="1" i="1" dirty="0">
              <a:solidFill>
                <a:srgbClr val="001018"/>
              </a:solidFill>
            </a:endParaRPr>
          </a:p>
          <a:p>
            <a:r>
              <a:rPr lang="ru-RU" sz="2000" dirty="0" smtClean="0">
                <a:solidFill>
                  <a:srgbClr val="FFFF99"/>
                </a:solidFill>
              </a:rPr>
              <a:t>                                    </a:t>
            </a:r>
            <a:r>
              <a:rPr lang="ru-RU" sz="2000" dirty="0" smtClean="0">
                <a:solidFill>
                  <a:srgbClr val="FF0000"/>
                </a:solidFill>
              </a:rPr>
              <a:t>Петр </a:t>
            </a:r>
            <a:r>
              <a:rPr lang="ru-RU" sz="2000" dirty="0">
                <a:solidFill>
                  <a:srgbClr val="FF0000"/>
                </a:solidFill>
              </a:rPr>
              <a:t>Ильич Чайковский</a:t>
            </a:r>
          </a:p>
        </p:txBody>
      </p:sp>
      <p:pic>
        <p:nvPicPr>
          <p:cNvPr id="6" name="Ван Клиберн .1-й концерт Чайковског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8227" y="2285993"/>
            <a:ext cx="5476913" cy="427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78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 fullScrn="1"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1916832"/>
            <a:ext cx="6974160" cy="3598143"/>
          </a:xfrm>
        </p:spPr>
        <p:txBody>
          <a:bodyPr/>
          <a:lstStyle/>
          <a:p>
            <a:pPr algn="ctr">
              <a:buNone/>
            </a:pPr>
            <a:r>
              <a:rPr lang="ru-RU" sz="8000" dirty="0" smtClean="0"/>
              <a:t>Спасибо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6009366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72338" cy="519781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b="1" i="1" dirty="0" smtClean="0"/>
              <a:t>Педагоги: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 Интерес к музыке П.И. Чайковского. Проектирование интегративных занятий, включающих художественного восприятия музыки П.И. Чайковского.</a:t>
            </a:r>
          </a:p>
          <a:p>
            <a:pPr algn="just">
              <a:buNone/>
            </a:pPr>
            <a:r>
              <a:rPr lang="ru-RU" b="1" i="1" dirty="0" smtClean="0"/>
              <a:t> Музыкальный руководитель:</a:t>
            </a:r>
            <a:endParaRPr lang="ru-RU" i="1" dirty="0" smtClean="0"/>
          </a:p>
          <a:p>
            <a:pPr algn="just">
              <a:buNone/>
            </a:pPr>
            <a:r>
              <a:rPr lang="ru-RU" dirty="0" smtClean="0"/>
              <a:t> Организация работы по ознакомлению детей с музыкой П.И. Чайковского. Развитие профессионально – педагогического творчества: придумывание новых приемов активизации детского музыкального восприятия. Помощь педагогам и родителям.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14414" y="1000108"/>
            <a:ext cx="7000900" cy="519781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Условия реализации проекта:</a:t>
            </a:r>
            <a:endParaRPr lang="ru-RU" dirty="0" smtClean="0"/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Проект реализуется в ходе совместной деятельности детей, музыкального руководителя,  воспитателей,  родителей.</a:t>
            </a:r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Интерес детей, родителей и педагогов.</a:t>
            </a:r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 Методические разработки.</a:t>
            </a:r>
          </a:p>
          <a:p>
            <a:pPr marL="503237" lvl="0" indent="-457200" algn="just">
              <a:buFont typeface="+mj-lt"/>
              <a:buAutoNum type="arabicPeriod"/>
            </a:pPr>
            <a:r>
              <a:rPr lang="ru-RU" dirty="0" smtClean="0"/>
              <a:t>  Интеграция со специалистами детского сада.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6511925" cy="1143000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/>
              <a:t>Этапы проекта</a:t>
            </a:r>
            <a:br>
              <a:rPr lang="ru-RU" sz="3600" dirty="0" smtClean="0"/>
            </a:br>
            <a:r>
              <a:rPr lang="en-US" sz="3600" dirty="0" smtClean="0"/>
              <a:t>I</a:t>
            </a:r>
            <a:r>
              <a:rPr lang="ru-RU" sz="3600" dirty="0" smtClean="0"/>
              <a:t> 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14348" y="1571612"/>
            <a:ext cx="7858180" cy="47863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Привлекаем внимание детей к слушанию музыки, погружаем их в процесс музыкального восприятия. </a:t>
            </a:r>
            <a:r>
              <a:rPr lang="ru-RU" sz="2000" b="1" dirty="0" smtClean="0"/>
              <a:t>Объединение пьес из «Детского альбома»  в циклы.</a:t>
            </a:r>
            <a:endParaRPr lang="ru-RU" sz="2000" dirty="0" smtClean="0"/>
          </a:p>
          <a:p>
            <a:pPr algn="ctr">
              <a:buNone/>
            </a:pPr>
            <a:r>
              <a:rPr lang="ru-RU" b="1" dirty="0" smtClean="0"/>
              <a:t>  1 цикл «Сон. Пробуждение».</a:t>
            </a:r>
          </a:p>
          <a:p>
            <a:pPr>
              <a:buNone/>
            </a:pPr>
            <a:r>
              <a:rPr lang="ru-RU" b="1" dirty="0" smtClean="0"/>
              <a:t> Музыкальные произведения</a:t>
            </a:r>
            <a:r>
              <a:rPr lang="ru-RU" dirty="0" smtClean="0"/>
              <a:t> </a:t>
            </a:r>
            <a:r>
              <a:rPr lang="ru-RU" b="1" dirty="0" smtClean="0"/>
              <a:t>П.И.Чайковского: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«Утренняя молитва»,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«Зимнее утро»,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«Мама»,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«Вальс».</a:t>
            </a:r>
          </a:p>
          <a:p>
            <a:pPr>
              <a:buNone/>
            </a:pPr>
            <a:r>
              <a:rPr lang="ru-RU" dirty="0" smtClean="0"/>
              <a:t>Передача эмоционального состояния через танцевальную импровизацию.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1538" y="1000108"/>
            <a:ext cx="7215238" cy="492922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2  цикл «Встреча с героями сказок». </a:t>
            </a:r>
          </a:p>
          <a:p>
            <a:pPr algn="just">
              <a:buNone/>
            </a:pPr>
            <a:r>
              <a:rPr lang="ru-RU" b="1" dirty="0" smtClean="0"/>
              <a:t>Музыкальные произведения</a:t>
            </a:r>
            <a:r>
              <a:rPr lang="ru-RU" dirty="0" smtClean="0"/>
              <a:t> </a:t>
            </a:r>
            <a:r>
              <a:rPr lang="ru-RU" b="1" dirty="0" smtClean="0"/>
              <a:t>П.И.Чайковского: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«Игра в лошадки»,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«Марш деревянных солдатиков»,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«Болезнь куклы»,</a:t>
            </a:r>
          </a:p>
          <a:p>
            <a:pPr marL="503237" indent="-457200" algn="just">
              <a:buFont typeface="Arial" pitchFamily="34" charset="0"/>
              <a:buChar char="•"/>
            </a:pPr>
            <a:r>
              <a:rPr lang="ru-RU" dirty="0" smtClean="0"/>
              <a:t>«Новая кукла».</a:t>
            </a:r>
          </a:p>
          <a:p>
            <a:pPr algn="just">
              <a:buNone/>
            </a:pPr>
            <a:r>
              <a:rPr lang="ru-RU" dirty="0" smtClean="0"/>
              <a:t>  На этом этапе применяются элементы сюжетной театрализации: игровые упражнения даются в соответствии с игровым образом и единой сюжетной линии.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6511925" cy="1428752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II </a:t>
            </a:r>
            <a:r>
              <a:rPr lang="ru-RU" sz="3600" dirty="0" smtClean="0"/>
              <a:t>этап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785786" y="1071546"/>
            <a:ext cx="7715304" cy="507209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Слушаем, анализируем музыку П.И. Чайковского. Активизируем художественное восприятие детьми музыкальных средств выразительности, развиваем творческое воображение детей при слушании музыки, развиваем творческое воображение при восприятии музыки.</a:t>
            </a:r>
          </a:p>
          <a:p>
            <a:pPr algn="ctr">
              <a:buNone/>
            </a:pPr>
            <a:r>
              <a:rPr lang="ru-RU" b="1" dirty="0" smtClean="0"/>
              <a:t> 3 цикл «Волшебные сказки». </a:t>
            </a:r>
          </a:p>
          <a:p>
            <a:pPr algn="just">
              <a:buNone/>
            </a:pPr>
            <a:r>
              <a:rPr lang="ru-RU" b="1" dirty="0" smtClean="0"/>
              <a:t>Музыкальные произведения П.И. Чайковского: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«Нянина сказка»,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«Баба Яга»,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«Марш» (из балета «Щелкунчик»).</a:t>
            </a:r>
          </a:p>
          <a:p>
            <a:pPr algn="just">
              <a:buNone/>
            </a:pPr>
            <a:r>
              <a:rPr lang="ru-RU" dirty="0" smtClean="0"/>
              <a:t> Используются методы обогащения музыкального опыта  детей, предлагаются ситуации самостоятельного познания, исследования.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326</TotalTime>
  <Words>1521</Words>
  <Application>Microsoft Office PowerPoint</Application>
  <PresentationFormat>Экран (4:3)</PresentationFormat>
  <Paragraphs>153</Paragraphs>
  <Slides>43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Воздушный поток</vt:lpstr>
      <vt:lpstr>  Пётр Ильич Чайковский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проекта I этап</vt:lpstr>
      <vt:lpstr>Презентация PowerPoint</vt:lpstr>
      <vt:lpstr>II этап</vt:lpstr>
      <vt:lpstr>Презентация PowerPoint</vt:lpstr>
      <vt:lpstr>III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Биография композитора</vt:lpstr>
      <vt:lpstr>Семья</vt:lpstr>
      <vt:lpstr>      Илья Петрович, отец –  горный инженер</vt:lpstr>
      <vt:lpstr>Мама  - Александра Андреевна    Ассиер </vt:lpstr>
      <vt:lpstr>Фанни  Дюрбах - гувернантка</vt:lpstr>
      <vt:lpstr>Императорское училище правоведения</vt:lpstr>
      <vt:lpstr>Петербург</vt:lpstr>
      <vt:lpstr>Презентация PowerPoint</vt:lpstr>
      <vt:lpstr>Презентация PowerPoint</vt:lpstr>
      <vt:lpstr>Творчество</vt:lpstr>
      <vt:lpstr>Основные произведения</vt:lpstr>
      <vt:lpstr>Презентация PowerPoint</vt:lpstr>
      <vt:lpstr>Презентация PowerPoint</vt:lpstr>
      <vt:lpstr>Конец жизни</vt:lpstr>
      <vt:lpstr>Петр Ильич Чайковский оставил обширное наследие практически во всех музыкальных жанрах (в том числе 10 опер, 3 балета, 6 симфоний, 104 романса). И по сей день он остается самым исполняемым и известным в мире русским композитором, выразившим с необычайной силой, простотой и искренностью эмоционально-напряженную лирическую стихию русской природы и русской души.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Пётр Ильич Чайковский</dc:title>
  <dc:creator>Рома</dc:creator>
  <cp:lastModifiedBy>Пользователь Windows</cp:lastModifiedBy>
  <cp:revision>93</cp:revision>
  <dcterms:created xsi:type="dcterms:W3CDTF">2012-10-12T15:38:42Z</dcterms:created>
  <dcterms:modified xsi:type="dcterms:W3CDTF">2018-10-17T19:57:34Z</dcterms:modified>
</cp:coreProperties>
</file>